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5" r:id="rId2"/>
    <p:sldId id="388" r:id="rId3"/>
    <p:sldId id="401" r:id="rId4"/>
    <p:sldId id="402" r:id="rId5"/>
    <p:sldId id="403" r:id="rId6"/>
    <p:sldId id="392" r:id="rId7"/>
    <p:sldId id="397" r:id="rId8"/>
    <p:sldId id="408" r:id="rId9"/>
    <p:sldId id="409" r:id="rId10"/>
    <p:sldId id="406" r:id="rId11"/>
    <p:sldId id="407" r:id="rId12"/>
    <p:sldId id="393" r:id="rId13"/>
    <p:sldId id="394" r:id="rId14"/>
    <p:sldId id="395" r:id="rId15"/>
    <p:sldId id="396" r:id="rId16"/>
    <p:sldId id="398" r:id="rId17"/>
    <p:sldId id="399" r:id="rId18"/>
    <p:sldId id="38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schemeClr val="tx1">
                    <a:lumMod val="95000"/>
                  </a:scheme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schemeClr val="tx1">
                    <a:lumMod val="95000"/>
                  </a:scheme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schemeClr val="tx1">
                    <a:lumMod val="95000"/>
                  </a:scheme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schemeClr val="tx1">
                    <a:lumMod val="95000"/>
                  </a:scheme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1906" y="3808472"/>
            <a:ext cx="96105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НАУЧНО-ДОКАЗАННЫЕ МЕТОДЫ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РАБОТЫ С ДЕТЬМИ С РАС</a:t>
            </a:r>
            <a:r>
              <a:rPr lang="ru-RU" sz="2800" u="sng" dirty="0">
                <a:solidFill>
                  <a:schemeClr val="tx1">
                    <a:lumMod val="95000"/>
                  </a:scheme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schemeClr val="tx1">
                    <a:lumMod val="95000"/>
                  </a:scheme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908" y="202371"/>
            <a:ext cx="1161854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РЕСУРСНЫЙ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КОНСУЛЬТАЦИИ, КОРРЕКЦИИ И ОБУЧЕНИЯ ДЕТЕЙ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ИНТЕЛЛЕКТУАЛЬНЫМИ НАРУШЕНИЯМИ,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РАССТРОЙСТВА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АУТИСТИЧЕСКОГО СПЕКТРА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РБ, Уфа)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5228" y="1664057"/>
            <a:ext cx="1539842" cy="17129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612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809" y="1332603"/>
            <a:ext cx="9368518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3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4900" y="90289"/>
            <a:ext cx="7045036" cy="66694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8052" y="4900608"/>
            <a:ext cx="2769842" cy="182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0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38185" y="2553137"/>
            <a:ext cx="9058639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постепенное включение в процесс взаимодействия                   следуя ЗА РЕБЕНКОМ</a:t>
            </a:r>
          </a:p>
          <a:p>
            <a:pPr algn="ctr"/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визуальная поддержка</a:t>
            </a:r>
          </a:p>
          <a:p>
            <a:pPr algn="ctr"/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альтернативная и/ или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дополнительная коммуникация </a:t>
            </a:r>
          </a:p>
          <a:p>
            <a:pPr algn="ctr"/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управление поведением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36400" y="747828"/>
            <a:ext cx="78090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ЭФФЕКТИВНЫЕ МЕТОДЫ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С ДЕТЬМИ С РАС</a:t>
            </a:r>
          </a:p>
        </p:txBody>
      </p:sp>
    </p:spTree>
    <p:extLst>
      <p:ext uri="{BB962C8B-B14F-4D97-AF65-F5344CB8AC3E}">
        <p14:creationId xmlns:p14="http://schemas.microsoft.com/office/powerpoint/2010/main" val="110381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61043" y="454890"/>
            <a:ext cx="59660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ВИЗУАЛЬНАЯ ПОДДЕРЖКА</a:t>
            </a: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950" y="3741993"/>
            <a:ext cx="3355398" cy="21165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3368" y="1941983"/>
            <a:ext cx="4121351" cy="21909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888" y="2650434"/>
            <a:ext cx="1736904" cy="17957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0348" y="4915822"/>
            <a:ext cx="1431324" cy="17957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937" y="2012462"/>
            <a:ext cx="1261154" cy="13788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8111" y="2052000"/>
            <a:ext cx="1289742" cy="13095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5801" y="1332603"/>
            <a:ext cx="1485900" cy="32004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1171" y="5019441"/>
            <a:ext cx="5846749" cy="161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6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78614" y="305262"/>
            <a:ext cx="474455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</a:t>
            </a:r>
          </a:p>
          <a:p>
            <a:pPr algn="ctr"/>
            <a:endParaRPr lang="ru-RU" sz="24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бщепринятые жесты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PECS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оммуникативные доски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оммуникаторы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исьменная речь и др.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17" y="2332877"/>
            <a:ext cx="2986965" cy="40928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8277" y="477764"/>
            <a:ext cx="2268547" cy="2614596"/>
          </a:xfrm>
          <a:prstGeom prst="rect">
            <a:avLst/>
          </a:prstGeom>
        </p:spPr>
      </p:pic>
      <p:pic>
        <p:nvPicPr>
          <p:cNvPr id="1026" name="Picture 2" descr="КОММУНИКАТИВНАЯ ДОСКА ДЛЯ АЛЬТЕРНАТИВНОЙ И ДОПОЛНИТЕЛЬНОЙ КОММУНИКАЦИИ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154" y="3472924"/>
            <a:ext cx="4046922" cy="313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30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35115" y="84320"/>
            <a:ext cx="821790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ПОВЕДЕНИЕМ</a:t>
            </a:r>
          </a:p>
          <a:p>
            <a:pPr algn="ctr"/>
            <a:endParaRPr lang="ru-RU" sz="28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и фиксация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распознание функции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подкрепление приемлемого поведения</a:t>
            </a:r>
          </a:p>
          <a:p>
            <a:pPr marL="457200" indent="-457200" algn="ctr">
              <a:buFontTx/>
              <a:buChar char="-"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амена НП на приемлемое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(показать модель действий)</a:t>
            </a:r>
          </a:p>
          <a:p>
            <a:pPr marL="457200" indent="-457200" algn="ctr">
              <a:buFontTx/>
              <a:buChar char="-"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условий для нужного поведения</a:t>
            </a:r>
          </a:p>
          <a:p>
            <a:pPr marL="457200" indent="-457200" algn="ctr">
              <a:buFontTx/>
              <a:buChar char="-"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 небольших единичных целей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05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64597" y="120034"/>
            <a:ext cx="9058639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 формирование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стереотипов учебного поведения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 формирование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самостоятельной деятельности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 формирование навыков самообслуживания</a:t>
            </a: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0360" y="1643993"/>
            <a:ext cx="46964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инструкции – единые действия: 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адись (или «на стул, за стол») </a:t>
            </a:r>
          </a:p>
          <a:p>
            <a:pPr marL="457200" indent="-457200" algn="ctr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рюкзак</a:t>
            </a:r>
          </a:p>
          <a:p>
            <a:pPr marL="457200" indent="-457200" algn="ctr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красиво</a:t>
            </a:r>
          </a:p>
          <a:p>
            <a:pPr marL="457200" indent="-457200" algn="ctr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оги красиво</a:t>
            </a:r>
          </a:p>
          <a:p>
            <a:pPr marL="457200" indent="-457200" algn="ctr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лаза на доску</a:t>
            </a:r>
          </a:p>
          <a:p>
            <a:pPr marL="457200" indent="-457200" algn="ctr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ще, писать, раскрашивать …</a:t>
            </a:r>
          </a:p>
          <a:p>
            <a:pPr marL="457200" indent="-457200" algn="ctr">
              <a:buFontTx/>
              <a:buChar char="-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 пять (супер, молодец) и т.д.</a:t>
            </a:r>
          </a:p>
        </p:txBody>
      </p:sp>
    </p:spTree>
    <p:extLst>
      <p:ext uri="{BB962C8B-B14F-4D97-AF65-F5344CB8AC3E}">
        <p14:creationId xmlns:p14="http://schemas.microsoft.com/office/powerpoint/2010/main" val="16413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1287" y="2041002"/>
            <a:ext cx="10546772" cy="58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Предшествующий фактор – Поведение - Последствие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>
            <a:off x="4084422" y="2668835"/>
            <a:ext cx="3087974" cy="89941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>
            <a:off x="7535262" y="2687871"/>
            <a:ext cx="3087974" cy="89941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 rot="10800000">
            <a:off x="7396339" y="1165829"/>
            <a:ext cx="3087974" cy="899410"/>
          </a:xfrm>
          <a:prstGeom prst="curvedUp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Круглая лента лицом вверх 13"/>
          <p:cNvSpPr/>
          <p:nvPr/>
        </p:nvSpPr>
        <p:spPr>
          <a:xfrm>
            <a:off x="1875379" y="4802683"/>
            <a:ext cx="8747857" cy="933897"/>
          </a:xfrm>
          <a:prstGeom prst="ellipseRibbon2">
            <a:avLst/>
          </a:prstGeom>
          <a:solidFill>
            <a:srgbClr val="FFC000"/>
          </a:solidFill>
          <a:ln w="15875" cap="flat" cmpd="sng" algn="ctr">
            <a:solidFill>
              <a:srgbClr val="83992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aramond"/>
              </a:rPr>
              <a:t>Закономерность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66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76076" y="2306684"/>
            <a:ext cx="83059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3200" b="1" u="sng" dirty="0" smtClean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2800" u="sng" dirty="0" smtClean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 smtClean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65966" y="3142972"/>
            <a:ext cx="84297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Контакты: 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г. Уфа, ул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Суворова, д.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Телефон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8 (347)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216-45-63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Сайт: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autismrcrb.02edu.ru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Эл. почта: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autismrb@mail.ru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Страница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ВКонтакте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РРЦ РАС Башкортостан</a:t>
            </a:r>
          </a:p>
          <a:p>
            <a:pPr algn="ctr">
              <a:spcBef>
                <a:spcPts val="60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МАХ: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РРЦ РАС РБ: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9658" y="1678775"/>
            <a:ext cx="1323046" cy="1464197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1908" y="202371"/>
            <a:ext cx="1161854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РЕСУРСНЫЙ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КОНСУЛЬТАЦИИ, КОРРЕКЦИИ И ОБУЧЕНИЯ ДЕТЕЙ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ИНТЕЛЛЕКТУАЛЬНЫМИ НАРУШЕНИЯМИ,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РАССТРОЙСТВА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АУТИСТИЧЕСКОГО СПЕКТРА 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РБ, Уфа)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User\Downloads\2025112506056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132" y="4239470"/>
            <a:ext cx="1693925" cy="166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qrcoder.ru/code/?https%3A%2F%2Fmax.ru%2Fjoin%2FJhL7LoiGAv0PTCoSIJJTmaISvazZG2GHs6_NFDoyrHM&amp;4&amp;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" t="4243" r="3653" b="3636"/>
          <a:stretch/>
        </p:blipFill>
        <p:spPr bwMode="auto">
          <a:xfrm>
            <a:off x="757540" y="4283008"/>
            <a:ext cx="1788233" cy="176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0133241" y="5907670"/>
            <a:ext cx="12737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1845" y="6043775"/>
            <a:ext cx="29196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МАХ: педагоги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26786" r="18390"/>
          <a:stretch/>
        </p:blipFill>
        <p:spPr>
          <a:xfrm>
            <a:off x="7886700" y="5732174"/>
            <a:ext cx="426028" cy="43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19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491312" y="4197928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spcBef>
                <a:spcPts val="0"/>
              </a:spcBef>
            </a:pPr>
            <a:r>
              <a:rPr lang="ru-RU" sz="2400" b="1" i="1" cap="none" dirty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РАС </a:t>
            </a:r>
            <a:r>
              <a:rPr lang="ru-RU" sz="2400" b="1" i="1" cap="none" dirty="0" smtClean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сопровождается: </a:t>
            </a:r>
          </a:p>
          <a:p>
            <a:pPr lvl="0" algn="ctr">
              <a:spcBef>
                <a:spcPts val="0"/>
              </a:spcBef>
            </a:pPr>
            <a:endParaRPr lang="ru-RU" sz="2400" b="1" i="1" cap="none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spcBef>
                <a:spcPts val="0"/>
              </a:spcBef>
              <a:buFontTx/>
              <a:buChar char="-"/>
            </a:pPr>
            <a:r>
              <a:rPr lang="ru-RU" sz="2400" b="1" i="1" cap="none" dirty="0" err="1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i="1" cap="none" dirty="0" err="1" smtClean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иперактивностью</a:t>
            </a:r>
            <a:endParaRPr lang="ru-RU" sz="2400" b="1" i="1" cap="none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spcBef>
                <a:spcPts val="0"/>
              </a:spcBef>
              <a:buFontTx/>
              <a:buChar char="-"/>
            </a:pPr>
            <a:r>
              <a:rPr lang="ru-RU" sz="2400" b="1" i="1" cap="none" dirty="0" smtClean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</a:t>
            </a:r>
            <a:r>
              <a:rPr lang="ru-RU" sz="2400" b="1" i="1" cap="none" dirty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общей и мелкой </a:t>
            </a:r>
            <a:r>
              <a:rPr lang="ru-RU" sz="2400" b="1" i="1" cap="none" dirty="0" smtClean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 </a:t>
            </a:r>
          </a:p>
          <a:p>
            <a:pPr marL="342900" lvl="0" indent="-342900" algn="ctr">
              <a:spcBef>
                <a:spcPts val="0"/>
              </a:spcBef>
              <a:buFontTx/>
              <a:buChar char="-"/>
            </a:pPr>
            <a:r>
              <a:rPr lang="ru-RU" sz="2400" b="1" i="1" cap="none" dirty="0" smtClean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 </a:t>
            </a:r>
            <a:r>
              <a:rPr lang="ru-RU" sz="2400" b="1" i="1" cap="none" dirty="0">
                <a:ln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сенсорных систем и т.д.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160" y="500095"/>
            <a:ext cx="7943725" cy="3479623"/>
          </a:xfrm>
          <a:prstGeom prst="rect">
            <a:avLst/>
          </a:prstGeom>
        </p:spPr>
      </p:pic>
      <p:pic>
        <p:nvPicPr>
          <p:cNvPr id="10" name="Picture 2" descr="https://themensclub.ru/images/leeto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9" t="1618" r="13743" b="2612"/>
          <a:stretch/>
        </p:blipFill>
        <p:spPr bwMode="auto">
          <a:xfrm>
            <a:off x="10432473" y="189584"/>
            <a:ext cx="1473071" cy="143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67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798" y="100444"/>
            <a:ext cx="5943601" cy="66398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556" y="100444"/>
            <a:ext cx="933450" cy="1228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4834" y="4914900"/>
            <a:ext cx="2663451" cy="175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/>
          <a:srcRect t="4252"/>
          <a:stretch/>
        </p:blipFill>
        <p:spPr>
          <a:xfrm>
            <a:off x="2545773" y="100445"/>
            <a:ext cx="6994260" cy="66848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002" y="100445"/>
            <a:ext cx="9334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2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381752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7615" y="550036"/>
            <a:ext cx="7413736" cy="55546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159" y="131595"/>
            <a:ext cx="9334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6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6589" y="83126"/>
            <a:ext cx="7958571" cy="658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3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6589" y="313293"/>
            <a:ext cx="7767637" cy="37895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084" y="3838903"/>
            <a:ext cx="4607934" cy="259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7505" y="379699"/>
            <a:ext cx="8333125" cy="596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2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45773" y="4769427"/>
            <a:ext cx="9253247" cy="208857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r>
              <a:rPr lang="ru-RU" b="1" smtClean="0">
                <a:solidFill>
                  <a:prstClr val="white"/>
                </a:solidFill>
              </a:rPr>
              <a:t/>
            </a:r>
            <a:br>
              <a:rPr lang="ru-RU" b="1" smtClean="0">
                <a:solidFill>
                  <a:prstClr val="white"/>
                </a:solidFill>
              </a:rPr>
            </a:b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4900" y="1070993"/>
            <a:ext cx="875833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800" u="sng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  <a:t/>
            </a:r>
            <a:br>
              <a:rPr lang="ru-RU" sz="2400" b="1" dirty="0">
                <a:solidFill>
                  <a:prstClr val="white">
                    <a:lumMod val="95000"/>
                  </a:prstClr>
                </a:solidFill>
                <a:latin typeface="Century" panose="02040604050505020304" pitchFamily="18" charset="0"/>
              </a:rPr>
            </a:br>
            <a:endParaRPr lang="ru-RU" sz="2400" dirty="0">
              <a:solidFill>
                <a:prstClr val="white">
                  <a:lumMod val="95000"/>
                </a:prstClr>
              </a:solidFill>
            </a:endParaRPr>
          </a:p>
        </p:txBody>
      </p:sp>
      <p:pic>
        <p:nvPicPr>
          <p:cNvPr id="7" name="Picture 2" descr="C:\Users\First\Desktop\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573" y="184708"/>
            <a:ext cx="843428" cy="8862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1070993"/>
            <a:ext cx="1491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РРЦ РАС РБ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7617" y="1070993"/>
            <a:ext cx="8039891" cy="347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6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2316</TotalTime>
  <Words>307</Words>
  <Application>Microsoft Office PowerPoint</Application>
  <PresentationFormat>Широкоэкранный</PresentationFormat>
  <Paragraphs>157</Paragraphs>
  <Slides>18</Slides>
  <Notes>0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Calibri</vt:lpstr>
      <vt:lpstr>Century</vt:lpstr>
      <vt:lpstr>Century Gothic</vt:lpstr>
      <vt:lpstr>Garamond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Функции поведения</dc:title>
  <dc:creator>Пользователь</dc:creator>
  <cp:lastModifiedBy>Пользователь</cp:lastModifiedBy>
  <cp:revision>261</cp:revision>
  <dcterms:created xsi:type="dcterms:W3CDTF">2023-11-03T04:24:05Z</dcterms:created>
  <dcterms:modified xsi:type="dcterms:W3CDTF">2026-05-15T10:02:24Z</dcterms:modified>
</cp:coreProperties>
</file>